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P6jdtq2ubBtKEWARu7sK76x4w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893" autoAdjust="0"/>
  </p:normalViewPr>
  <p:slideViewPr>
    <p:cSldViewPr snapToGrid="0">
      <p:cViewPr varScale="1">
        <p:scale>
          <a:sx n="172" d="100"/>
          <a:sy n="172" d="100"/>
        </p:scale>
        <p:origin x="146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ada2a937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1ada2a937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0be690c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120be690c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0be690c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120be690c4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0ce3eb01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120ce3eb01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2e523343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122e523343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35866cf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1235866cf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0ce3eb01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120ce3eb01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0ce3eb01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120ce3eb01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2e523343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22e523343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0ce3eb0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120ce3eb0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e5233437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122e5233437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2e5233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122e5233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0e1501e6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120e1501e6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11c2213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11c2213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2e5233437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22e5233437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5866cfb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5866cfb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35866cfb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1235866cfb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0be690c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20be690c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4b7073d9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124b7073d9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4784b65f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124784b65f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35866cfb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235866cfb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2f7aa3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252f7aa3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ada2a937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1ada2a937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2e5233437_0_90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g122e5233437_0_90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g122e5233437_0_90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g122e5233437_0_90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g122e5233437_0_90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g122e5233437_0_90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g122e5233437_0_90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g122e5233437_0_90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g122e5233437_0_9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122e5233437_0_99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g122e5233437_0_99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g122e5233437_0_99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g122e5233437_0_99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g122e5233437_0_99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g122e5233437_0_99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g122e5233437_0_99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g122e5233437_0_99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g122e5233437_0_99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g122e5233437_0_99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g122e5233437_0_99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g122e5233437_0_99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g122e5233437_0_99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g122e5233437_0_99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g122e5233437_0_99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g122e5233437_0_9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g122e5233437_0_99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g122e5233437_0_99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g122e5233437_0_99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g122e5233437_0_999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g122e5233437_0_999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g122e5233437_0_9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e5233437_0_10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122e5233437_0_9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g122e5233437_0_9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g122e5233437_0_9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g122e5233437_0_9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g122e5233437_0_9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g122e5233437_0_9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g122e5233437_0_9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g122e5233437_0_9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g122e5233437_0_9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g122e5233437_0_9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g122e5233437_0_9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g122e5233437_0_9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g122e5233437_0_9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g122e5233437_0_9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g122e5233437_0_9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g122e5233437_0_9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g122e5233437_0_9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g122e5233437_0_9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g122e5233437_0_9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g122e5233437_0_9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122e5233437_0_9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122e5233437_0_93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g122e5233437_0_9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g122e5233437_0_9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g122e5233437_0_9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g122e5233437_0_93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122e5233437_0_9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122e5233437_0_9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g122e5233437_0_9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g122e5233437_0_9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g122e5233437_0_9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g122e5233437_0_94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122e5233437_0_94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122e5233437_0_9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122e5233437_0_95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g122e5233437_0_9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g122e5233437_0_95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g122e5233437_0_95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g122e5233437_0_9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122e5233437_0_95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g122e5233437_0_95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g122e5233437_0_95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g122e5233437_0_95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g122e5233437_0_956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g122e5233437_0_9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122e5233437_0_96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g122e5233437_0_96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g122e5233437_0_96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g122e5233437_0_96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g122e5233437_0_96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g122e5233437_0_96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g122e5233437_0_96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g122e5233437_0_96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g122e5233437_0_96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g122e5233437_0_96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g122e5233437_0_96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g122e5233437_0_96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g122e5233437_0_96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g122e5233437_0_96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g122e5233437_0_96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g122e5233437_0_96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g122e5233437_0_96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g122e5233437_0_96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g122e5233437_0_96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g122e5233437_0_96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122e5233437_0_9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122e5233437_0_98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g122e5233437_0_9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g122e5233437_0_98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g122e5233437_0_98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g122e5233437_0_985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g122e5233437_0_985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g122e5233437_0_9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122e5233437_0_99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g122e5233437_0_99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g122e5233437_0_99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g122e5233437_0_99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g122e5233437_0_9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22e5233437_0_8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g122e5233437_0_8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g122e5233437_0_8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en-us/HT213053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zerodayinitiative.com/advisories/ZDI-20-673/" TargetMode="External"/><Relationship Id="rId5" Type="http://schemas.openxmlformats.org/officeDocument/2006/relationships/hyperlink" Target="https://www.zerodayinitiative.com/advisories/ZDI-21-597/" TargetMode="External"/><Relationship Id="rId4" Type="http://schemas.openxmlformats.org/officeDocument/2006/relationships/hyperlink" Target="https://support.apple.com/en-gb/HT21287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RWfxdHHb0lY?feature=oembed" TargetMode="External"/><Relationship Id="rId5" Type="http://schemas.openxmlformats.org/officeDocument/2006/relationships/image" Target="../media/image40.jpe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apple.com/releas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3537150" y="937525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999"/>
              <a:buNone/>
            </a:pPr>
            <a:r>
              <a:rPr lang="en"/>
              <a:t>Journey Of Hunting macOS Kernel</a:t>
            </a:r>
            <a:endParaRPr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5083950" y="300110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Nguyen Vu Hoang (Peter)</a:t>
            </a:r>
            <a:endParaRPr sz="2000"/>
          </a:p>
        </p:txBody>
      </p:sp>
      <p:pic>
        <p:nvPicPr>
          <p:cNvPr id="136" name="Google Shape;13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Solution #1: Loading smbfs.kext with user permission</a:t>
            </a:r>
            <a:endParaRPr sz="3000"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297500" y="1581325"/>
            <a:ext cx="7534800" cy="28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FFD966"/>
                </a:solidFill>
              </a:rPr>
              <a:t>NetFSMountURLSync</a:t>
            </a:r>
            <a:r>
              <a:rPr lang="en" sz="1500"/>
              <a:t> is an API to load </a:t>
            </a:r>
            <a:r>
              <a:rPr lang="en" sz="1500" b="1">
                <a:solidFill>
                  <a:srgbClr val="FFD966"/>
                </a:solidFill>
              </a:rPr>
              <a:t>smbfs.kext</a:t>
            </a:r>
            <a:r>
              <a:rPr lang="en" sz="1500"/>
              <a:t>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API will send XPC message to </a:t>
            </a:r>
            <a:r>
              <a:rPr lang="en" sz="1500" b="1">
                <a:solidFill>
                  <a:srgbClr val="FFD966"/>
                </a:solidFill>
              </a:rPr>
              <a:t>aspd</a:t>
            </a:r>
            <a:r>
              <a:rPr lang="en" sz="1500"/>
              <a:t> service to </a:t>
            </a:r>
            <a:r>
              <a:rPr lang="en" sz="1500">
                <a:solidFill>
                  <a:srgbClr val="FFD966"/>
                </a:solidFill>
              </a:rPr>
              <a:t>load </a:t>
            </a:r>
            <a:r>
              <a:rPr lang="en" sz="1500" b="1">
                <a:solidFill>
                  <a:srgbClr val="FFD966"/>
                </a:solidFill>
              </a:rPr>
              <a:t>smbfs.kext</a:t>
            </a:r>
            <a:r>
              <a:rPr lang="en" sz="1500">
                <a:solidFill>
                  <a:srgbClr val="FFD966"/>
                </a:solidFill>
              </a:rPr>
              <a:t> without any permission.</a:t>
            </a:r>
            <a:endParaRPr sz="1500">
              <a:solidFill>
                <a:srgbClr val="FFD9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16" name="Google Shape;21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950" y="2517000"/>
            <a:ext cx="8243999" cy="23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>
            <a:spLocks noGrp="1"/>
          </p:cNvSpPr>
          <p:nvPr>
            <p:ph type="title"/>
          </p:nvPr>
        </p:nvSpPr>
        <p:spPr>
          <a:xfrm>
            <a:off x="1045925" y="76450"/>
            <a:ext cx="78696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lang="en" sz="3300"/>
              <a:t>Solution #2: Loading netsmb into kernel</a:t>
            </a:r>
            <a:endParaRPr sz="3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2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body" idx="2"/>
          </p:nvPr>
        </p:nvSpPr>
        <p:spPr>
          <a:xfrm>
            <a:off x="6078700" y="937100"/>
            <a:ext cx="29097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nsmb_dev_load</a:t>
            </a:r>
            <a:r>
              <a:rPr lang="en" sz="1400"/>
              <a:t>: initializing some states for </a:t>
            </a:r>
            <a:r>
              <a:rPr lang="en" sz="1400" b="1"/>
              <a:t>smbfs.kext and creating /dev/nsmb0</a:t>
            </a:r>
            <a:r>
              <a:rPr lang="en" sz="1400"/>
              <a:t>.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endParaRPr sz="617"/>
          </a:p>
        </p:txBody>
      </p:sp>
      <p:pic>
        <p:nvPicPr>
          <p:cNvPr id="224" name="Google Shape;22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200" y="676700"/>
            <a:ext cx="4800598" cy="43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ada2a937f_0_20"/>
          <p:cNvSpPr txBox="1">
            <a:spLocks noGrp="1"/>
          </p:cNvSpPr>
          <p:nvPr>
            <p:ph type="title"/>
          </p:nvPr>
        </p:nvSpPr>
        <p:spPr>
          <a:xfrm>
            <a:off x="1274525" y="34400"/>
            <a:ext cx="75690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lang="en" sz="3300"/>
              <a:t>Solution #3: Creating netsmb char-dev device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</p:txBody>
      </p:sp>
      <p:sp>
        <p:nvSpPr>
          <p:cNvPr id="231" name="Google Shape;231;g11ada2a937f_0_20"/>
          <p:cNvSpPr txBox="1">
            <a:spLocks noGrp="1"/>
          </p:cNvSpPr>
          <p:nvPr>
            <p:ph type="body" idx="2"/>
          </p:nvPr>
        </p:nvSpPr>
        <p:spPr>
          <a:xfrm>
            <a:off x="5725950" y="1183775"/>
            <a:ext cx="3172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nsmb_dev_open</a:t>
            </a:r>
            <a:r>
              <a:rPr lang="en" sz="1400"/>
              <a:t>: syscall open handler for /dev/nsmb device. If users called syscall open to the device, it will create /dev/nsmb(number).</a:t>
            </a:r>
            <a:endParaRPr sz="1400"/>
          </a:p>
        </p:txBody>
      </p:sp>
      <p:pic>
        <p:nvPicPr>
          <p:cNvPr id="232" name="Google Shape;232;g11ada2a937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1ada2a937f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350" y="580652"/>
            <a:ext cx="4510801" cy="44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1ada2a937f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3388" y="1919599"/>
            <a:ext cx="6941175" cy="11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1ada2a937f_0_20"/>
          <p:cNvPicPr preferRelativeResize="0"/>
          <p:nvPr/>
        </p:nvPicPr>
        <p:blipFill rotWithShape="1">
          <a:blip r:embed="rId6">
            <a:alphaModFix/>
          </a:blip>
          <a:srcRect l="-9390" t="-3050" r="9389" b="3050"/>
          <a:stretch/>
        </p:blipFill>
        <p:spPr>
          <a:xfrm>
            <a:off x="1274537" y="1017088"/>
            <a:ext cx="447005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6632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900"/>
              <a:t>How to interact with </a:t>
            </a:r>
            <a:r>
              <a:rPr lang="en" sz="2900" b="1"/>
              <a:t>netsmb device</a:t>
            </a:r>
            <a:r>
              <a:rPr lang="en" sz="2900"/>
              <a:t>?</a:t>
            </a:r>
            <a:endParaRPr sz="2900"/>
          </a:p>
        </p:txBody>
      </p:sp>
      <p:sp>
        <p:nvSpPr>
          <p:cNvPr id="241" name="Google Shape;241;p10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212900" cy="30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 b="1"/>
              <a:t>netsmb</a:t>
            </a:r>
            <a:r>
              <a:rPr lang="en" sz="1500"/>
              <a:t> provides </a:t>
            </a:r>
            <a:r>
              <a:rPr lang="en" sz="1500" b="1"/>
              <a:t>27 IOCTL commands</a:t>
            </a:r>
            <a:r>
              <a:rPr lang="en" sz="1500"/>
              <a:t>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Here are some special commands I focused on: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500"/>
              <a:buChar char="○"/>
            </a:pPr>
            <a:r>
              <a:rPr lang="en" sz="1500" b="1">
                <a:solidFill>
                  <a:srgbClr val="FFD966"/>
                </a:solidFill>
              </a:rPr>
              <a:t>SMBIOC_NEGOTIATE, SMBIOC_FIND_SESSION</a:t>
            </a:r>
            <a:endParaRPr sz="1500" b="1">
              <a:solidFill>
                <a:srgbClr val="FFD966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500"/>
              <a:buChar char="○"/>
            </a:pPr>
            <a:r>
              <a:rPr lang="en" sz="1500" b="1">
                <a:solidFill>
                  <a:srgbClr val="FFD966"/>
                </a:solidFill>
              </a:rPr>
              <a:t>SMBIOC_SSNSETUP</a:t>
            </a:r>
            <a:endParaRPr sz="1500" b="1">
              <a:solidFill>
                <a:srgbClr val="FFD966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500"/>
              <a:buChar char="○"/>
            </a:pPr>
            <a:r>
              <a:rPr lang="en" sz="1500" b="1">
                <a:solidFill>
                  <a:srgbClr val="FFD966"/>
                </a:solidFill>
              </a:rPr>
              <a:t>SMBIOC_TCON</a:t>
            </a:r>
            <a:endParaRPr sz="1500" b="1">
              <a:solidFill>
                <a:srgbClr val="FFD96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above IOCTL commands perform samba negotiation, authentication, connection and disconnection.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These IOCTL commands need to be called first if users want to use the other commands.</a:t>
            </a:r>
            <a:endParaRPr sz="1500"/>
          </a:p>
        </p:txBody>
      </p:sp>
      <p:pic>
        <p:nvPicPr>
          <p:cNvPr id="242" name="Google Shape;24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 txBox="1">
            <a:spLocks noGrp="1"/>
          </p:cNvSpPr>
          <p:nvPr>
            <p:ph type="title"/>
          </p:nvPr>
        </p:nvSpPr>
        <p:spPr>
          <a:xfrm>
            <a:off x="1340450" y="58000"/>
            <a:ext cx="7574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How did SMBIOC_NEGOTIATE negotiate to samba server?</a:t>
            </a:r>
            <a:endParaRPr sz="3000"/>
          </a:p>
        </p:txBody>
      </p:sp>
      <p:sp>
        <p:nvSpPr>
          <p:cNvPr id="248" name="Google Shape;248;p12"/>
          <p:cNvSpPr txBox="1">
            <a:spLocks noGrp="1"/>
          </p:cNvSpPr>
          <p:nvPr>
            <p:ph type="body" idx="1"/>
          </p:nvPr>
        </p:nvSpPr>
        <p:spPr>
          <a:xfrm>
            <a:off x="5219575" y="1261175"/>
            <a:ext cx="38271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SMBIOC_NEGOTIATE and SMBIOC_FIND_SESSION </a:t>
            </a:r>
            <a:r>
              <a:rPr lang="en"/>
              <a:t>negotiate with samba server.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SMBIOC_NEGOTIATE </a:t>
            </a:r>
            <a:r>
              <a:rPr lang="en"/>
              <a:t>creates </a:t>
            </a:r>
            <a:r>
              <a:rPr lang="en" b="1"/>
              <a:t>smb_session</a:t>
            </a:r>
            <a:r>
              <a:rPr lang="en"/>
              <a:t> struct to store information for samba connection which has reference counter that could be shared among </a:t>
            </a:r>
            <a:r>
              <a:rPr lang="en" b="1"/>
              <a:t>nsmb char-devs</a:t>
            </a:r>
            <a:r>
              <a:rPr lang="en"/>
              <a:t> via </a:t>
            </a:r>
            <a:r>
              <a:rPr lang="en" b="1"/>
              <a:t>SMBIOC_FIND_SESSION</a:t>
            </a:r>
            <a:endParaRPr/>
          </a:p>
        </p:txBody>
      </p:sp>
      <p:pic>
        <p:nvPicPr>
          <p:cNvPr id="249" name="Google Shape;24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12" y="1075075"/>
            <a:ext cx="4786898" cy="400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738" y="929889"/>
            <a:ext cx="4096076" cy="18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700" y="1075063"/>
            <a:ext cx="3927348" cy="3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700" y="887825"/>
            <a:ext cx="4096075" cy="390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2"/>
          <p:cNvSpPr txBox="1"/>
          <p:nvPr/>
        </p:nvSpPr>
        <p:spPr>
          <a:xfrm>
            <a:off x="5277350" y="3244275"/>
            <a:ext cx="36372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 b="1">
                <a:solidFill>
                  <a:schemeClr val="lt1"/>
                </a:solidFill>
              </a:rPr>
              <a:t>smbiod:</a:t>
            </a:r>
            <a:r>
              <a:rPr lang="en" sz="1300">
                <a:solidFill>
                  <a:schemeClr val="lt1"/>
                </a:solidFill>
              </a:rPr>
              <a:t> a structure to store information shared to </a:t>
            </a:r>
            <a:r>
              <a:rPr lang="en" sz="1300" b="1">
                <a:solidFill>
                  <a:schemeClr val="lt1"/>
                </a:solidFill>
              </a:rPr>
              <a:t>smb_iod_thread</a:t>
            </a:r>
            <a:r>
              <a:rPr lang="en" sz="1300">
                <a:solidFill>
                  <a:schemeClr val="lt1"/>
                </a:solidFill>
              </a:rPr>
              <a:t>, </a:t>
            </a:r>
            <a:r>
              <a:rPr lang="en" sz="1300" b="1">
                <a:solidFill>
                  <a:schemeClr val="lt1"/>
                </a:solidFill>
              </a:rPr>
              <a:t>smb_iod_lease_thread</a:t>
            </a:r>
            <a:r>
              <a:rPr lang="en" sz="1300">
                <a:solidFill>
                  <a:schemeClr val="lt1"/>
                </a:solidFill>
              </a:rPr>
              <a:t> and </a:t>
            </a:r>
            <a:r>
              <a:rPr lang="en" sz="1300" b="1">
                <a:solidFill>
                  <a:schemeClr val="lt1"/>
                </a:solidFill>
              </a:rPr>
              <a:t>smb_iod_read_thread</a:t>
            </a:r>
            <a:r>
              <a:rPr lang="en" sz="1300">
                <a:solidFill>
                  <a:schemeClr val="lt1"/>
                </a:solidFill>
              </a:rPr>
              <a:t>.</a:t>
            </a:r>
            <a:endParaRPr sz="1300">
              <a:solidFill>
                <a:schemeClr val="lt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 b="1">
                <a:solidFill>
                  <a:schemeClr val="lt1"/>
                </a:solidFill>
              </a:rPr>
              <a:t>SMBIOC_NEGOTIATE </a:t>
            </a:r>
            <a:r>
              <a:rPr lang="en" sz="1300">
                <a:solidFill>
                  <a:schemeClr val="lt1"/>
                </a:solidFill>
              </a:rPr>
              <a:t>sends an event to </a:t>
            </a:r>
            <a:r>
              <a:rPr lang="en" sz="1300" b="1">
                <a:solidFill>
                  <a:schemeClr val="lt1"/>
                </a:solidFill>
              </a:rPr>
              <a:t>smb_iod_thread</a:t>
            </a:r>
            <a:r>
              <a:rPr lang="en" sz="1300">
                <a:solidFill>
                  <a:schemeClr val="lt1"/>
                </a:solidFill>
              </a:rPr>
              <a:t> to negotiate with samba server and wait for result signal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54" name="Google Shape;254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625" y="1476525"/>
            <a:ext cx="4970476" cy="25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0be690c42_0_12"/>
          <p:cNvSpPr txBox="1">
            <a:spLocks noGrp="1"/>
          </p:cNvSpPr>
          <p:nvPr>
            <p:ph type="title"/>
          </p:nvPr>
        </p:nvSpPr>
        <p:spPr>
          <a:xfrm>
            <a:off x="1127775" y="113050"/>
            <a:ext cx="772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SMBIOC_NEGOTIATE OVERVIEW</a:t>
            </a:r>
            <a:endParaRPr sz="3000"/>
          </a:p>
        </p:txBody>
      </p:sp>
      <p:cxnSp>
        <p:nvCxnSpPr>
          <p:cNvPr id="261" name="Google Shape;261;g120be690c42_0_12"/>
          <p:cNvCxnSpPr/>
          <p:nvPr/>
        </p:nvCxnSpPr>
        <p:spPr>
          <a:xfrm>
            <a:off x="5300875" y="3763000"/>
            <a:ext cx="79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2" name="Google Shape;262;g120be690c42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20be690c42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700" y="737725"/>
            <a:ext cx="7001851" cy="42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0be690c42_0_7"/>
          <p:cNvSpPr txBox="1">
            <a:spLocks noGrp="1"/>
          </p:cNvSpPr>
          <p:nvPr>
            <p:ph type="title"/>
          </p:nvPr>
        </p:nvSpPr>
        <p:spPr>
          <a:xfrm>
            <a:off x="286725" y="1608150"/>
            <a:ext cx="53145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200"/>
              <a:t>2. Fuzzing Methodology</a:t>
            </a:r>
            <a:endParaRPr sz="5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endParaRPr/>
          </a:p>
        </p:txBody>
      </p:sp>
      <p:pic>
        <p:nvPicPr>
          <p:cNvPr id="269" name="Google Shape;269;g120be690c4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Three types of vulnerabilities that may exist in </a:t>
            </a:r>
            <a:r>
              <a:rPr lang="en" sz="3000" b="1"/>
              <a:t>netsmb</a:t>
            </a:r>
            <a:endParaRPr sz="3000" b="1"/>
          </a:p>
        </p:txBody>
      </p:sp>
      <p:sp>
        <p:nvSpPr>
          <p:cNvPr id="275" name="Google Shape;275;p14"/>
          <p:cNvSpPr txBox="1">
            <a:spLocks noGrp="1"/>
          </p:cNvSpPr>
          <p:nvPr>
            <p:ph type="body" idx="1"/>
          </p:nvPr>
        </p:nvSpPr>
        <p:spPr>
          <a:xfrm>
            <a:off x="1297500" y="1631275"/>
            <a:ext cx="75348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>
                <a:solidFill>
                  <a:srgbClr val="FFD966"/>
                </a:solidFill>
              </a:rPr>
              <a:t>Memory corruption</a:t>
            </a:r>
            <a:r>
              <a:rPr lang="en" sz="1500">
                <a:solidFill>
                  <a:srgbClr val="FFD966"/>
                </a:solidFill>
              </a:rPr>
              <a:t> </a:t>
            </a:r>
            <a:r>
              <a:rPr lang="en" sz="1500"/>
              <a:t>during parsing and processing input from userland.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>
                <a:solidFill>
                  <a:srgbClr val="FFD966"/>
                </a:solidFill>
              </a:rPr>
              <a:t>Race condition</a:t>
            </a:r>
            <a:r>
              <a:rPr lang="en" sz="1500" b="1"/>
              <a:t> </a:t>
            </a:r>
            <a:r>
              <a:rPr lang="en" sz="1500"/>
              <a:t>during processing multiple IOCTL commands in a shared </a:t>
            </a:r>
            <a:r>
              <a:rPr lang="en" sz="1500" b="1"/>
              <a:t>smb_session</a:t>
            </a:r>
            <a:r>
              <a:rPr lang="en" sz="1500"/>
              <a:t>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>
                <a:solidFill>
                  <a:srgbClr val="FFD966"/>
                </a:solidFill>
              </a:rPr>
              <a:t>Combination of (1) and (2)</a:t>
            </a:r>
            <a:r>
              <a:rPr lang="en" sz="1500">
                <a:solidFill>
                  <a:srgbClr val="FFD966"/>
                </a:solidFill>
              </a:rPr>
              <a:t>.</a:t>
            </a:r>
            <a:endParaRPr sz="1500">
              <a:solidFill>
                <a:srgbClr val="FFD966"/>
              </a:solidFill>
            </a:endParaRPr>
          </a:p>
        </p:txBody>
      </p:sp>
      <p:pic>
        <p:nvPicPr>
          <p:cNvPr id="276" name="Google Shape;2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0ce3eb017_0_14"/>
          <p:cNvSpPr txBox="1">
            <a:spLocks noGrp="1"/>
          </p:cNvSpPr>
          <p:nvPr>
            <p:ph type="title"/>
          </p:nvPr>
        </p:nvSpPr>
        <p:spPr>
          <a:xfrm>
            <a:off x="1264500" y="121300"/>
            <a:ext cx="70389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lang="en" sz="3000"/>
              <a:t>Fun Fact</a:t>
            </a: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endParaRPr/>
          </a:p>
        </p:txBody>
      </p:sp>
      <p:pic>
        <p:nvPicPr>
          <p:cNvPr id="282" name="Google Shape;282;g120ce3eb017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20ce3eb017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675" y="692425"/>
            <a:ext cx="4342175" cy="43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2e5233437_0_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Why did I choose dumb Fuzzer?</a:t>
            </a:r>
            <a:endParaRPr sz="3000" b="1"/>
          </a:p>
        </p:txBody>
      </p:sp>
      <p:sp>
        <p:nvSpPr>
          <p:cNvPr id="289" name="Google Shape;289;g122e5233437_0_17"/>
          <p:cNvSpPr txBox="1">
            <a:spLocks noGrp="1"/>
          </p:cNvSpPr>
          <p:nvPr>
            <p:ph type="body" idx="1"/>
          </p:nvPr>
        </p:nvSpPr>
        <p:spPr>
          <a:xfrm>
            <a:off x="1297500" y="1473150"/>
            <a:ext cx="7534800" cy="15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" sz="2000" b="1">
                <a:solidFill>
                  <a:srgbClr val="FFD966"/>
                </a:solidFill>
              </a:rPr>
              <a:t>Spending more time on auditing the target.</a:t>
            </a:r>
            <a:endParaRPr sz="2000" b="1">
              <a:solidFill>
                <a:srgbClr val="FFD966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Focusing on </a:t>
            </a:r>
            <a:r>
              <a:rPr lang="en" sz="2000" b="1">
                <a:solidFill>
                  <a:srgbClr val="FFD966"/>
                </a:solidFill>
              </a:rPr>
              <a:t>mutation algorithms only.</a:t>
            </a:r>
            <a:endParaRPr sz="2000">
              <a:solidFill>
                <a:srgbClr val="FFD966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Developing a dumb fuzzer is </a:t>
            </a:r>
            <a:r>
              <a:rPr lang="en" sz="2000" b="1">
                <a:solidFill>
                  <a:srgbClr val="FFD966"/>
                </a:solidFill>
              </a:rPr>
              <a:t>quick and easy</a:t>
            </a:r>
            <a:r>
              <a:rPr lang="en" sz="2000">
                <a:solidFill>
                  <a:srgbClr val="FFD966"/>
                </a:solidFill>
              </a:rPr>
              <a:t>.</a:t>
            </a:r>
            <a:endParaRPr sz="2000">
              <a:solidFill>
                <a:srgbClr val="FFD966"/>
              </a:solidFill>
            </a:endParaRPr>
          </a:p>
        </p:txBody>
      </p:sp>
      <p:pic>
        <p:nvPicPr>
          <p:cNvPr id="290" name="Google Shape;290;g122e523343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525" y="3062175"/>
            <a:ext cx="1431500" cy="14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22e5233437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About me</a:t>
            </a:r>
            <a:endParaRPr sz="3000"/>
          </a:p>
        </p:txBody>
      </p:sp>
      <p:sp>
        <p:nvSpPr>
          <p:cNvPr id="142" name="Google Shape;142;p2"/>
          <p:cNvSpPr txBox="1">
            <a:spLocks noGrp="1"/>
          </p:cNvSpPr>
          <p:nvPr>
            <p:ph type="body" idx="1"/>
          </p:nvPr>
        </p:nvSpPr>
        <p:spPr>
          <a:xfrm>
            <a:off x="1073650" y="1398200"/>
            <a:ext cx="7632000" cy="3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Nguyen Vu Hoang (Peter), Security Researcher at STAR Labs.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Focusing on macOS/iOS bug hunting and exploitation.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Awarded bounties by Apple Security Platform.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Identified some Apple vulnerabilities from user-level to kernel-level:</a:t>
            </a:r>
            <a:endParaRPr sz="1500"/>
          </a:p>
          <a:p>
            <a:pPr marL="13716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u="sng">
                <a:solidFill>
                  <a:srgbClr val="FFD9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CVE-2022-22593</a:t>
            </a:r>
            <a:r>
              <a:rPr lang="en" sz="1500">
                <a:solidFill>
                  <a:srgbClr val="FFD966"/>
                </a:solidFill>
              </a:rPr>
              <a:t>:</a:t>
            </a:r>
            <a:r>
              <a:rPr lang="en" sz="1500">
                <a:solidFill>
                  <a:srgbClr val="333333"/>
                </a:solidFill>
              </a:rPr>
              <a:t> </a:t>
            </a:r>
            <a:r>
              <a:rPr lang="en" sz="1500"/>
              <a:t>XNU kernel Heap overflow.</a:t>
            </a:r>
            <a:endParaRPr sz="1500"/>
          </a:p>
          <a:p>
            <a:pPr marL="13716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u="sng">
                <a:solidFill>
                  <a:srgbClr val="FFD96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CVE-2021-30868</a:t>
            </a:r>
            <a:r>
              <a:rPr lang="en" sz="1500">
                <a:solidFill>
                  <a:srgbClr val="FFD966"/>
                </a:solidFill>
              </a:rPr>
              <a:t>:</a:t>
            </a:r>
            <a:r>
              <a:rPr lang="en" sz="1500">
                <a:solidFill>
                  <a:srgbClr val="666666"/>
                </a:solidFill>
              </a:rPr>
              <a:t> </a:t>
            </a:r>
            <a:r>
              <a:rPr lang="en" sz="1500"/>
              <a:t>SMBFS Use-After-Free allows attackers to to escalate privileges on macOS.</a:t>
            </a:r>
            <a:endParaRPr sz="1500"/>
          </a:p>
          <a:p>
            <a:pPr marL="13716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u="sng">
                <a:solidFill>
                  <a:srgbClr val="FFD96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CVE-2021-30745</a:t>
            </a:r>
            <a:r>
              <a:rPr lang="en" sz="1500">
                <a:solidFill>
                  <a:srgbClr val="FFD966"/>
                </a:solidFill>
              </a:rPr>
              <a:t>:</a:t>
            </a:r>
            <a:r>
              <a:rPr lang="en" sz="1500">
                <a:solidFill>
                  <a:srgbClr val="666666"/>
                </a:solidFill>
              </a:rPr>
              <a:t> </a:t>
            </a:r>
            <a:r>
              <a:rPr lang="en" sz="1500"/>
              <a:t>QuartzCore type confusion allows the attacker to escape the Safari sandbox.</a:t>
            </a:r>
            <a:endParaRPr sz="1500"/>
          </a:p>
          <a:p>
            <a:pPr marL="13716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u="sng">
                <a:solidFill>
                  <a:srgbClr val="FFD96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CVE-2020-9816</a:t>
            </a:r>
            <a:r>
              <a:rPr lang="en" sz="1500">
                <a:solidFill>
                  <a:srgbClr val="FFD966"/>
                </a:solidFill>
              </a:rPr>
              <a:t>: </a:t>
            </a:r>
            <a:r>
              <a:rPr lang="en" sz="1500"/>
              <a:t>libFontParser Out-of-Bounds Write allows attackers to gain code execution in the Safari renderer process.</a:t>
            </a:r>
            <a:endParaRPr sz="1500"/>
          </a:p>
        </p:txBody>
      </p:sp>
      <p:pic>
        <p:nvPicPr>
          <p:cNvPr id="143" name="Google Shape;14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35866cfb0_0_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Three parts of my fuzzer</a:t>
            </a:r>
            <a:endParaRPr sz="3000" b="1"/>
          </a:p>
        </p:txBody>
      </p:sp>
      <p:sp>
        <p:nvSpPr>
          <p:cNvPr id="297" name="Google Shape;297;g1235866cfb0_0_0"/>
          <p:cNvSpPr txBox="1">
            <a:spLocks noGrp="1"/>
          </p:cNvSpPr>
          <p:nvPr>
            <p:ph type="body" idx="1"/>
          </p:nvPr>
        </p:nvSpPr>
        <p:spPr>
          <a:xfrm>
            <a:off x="1297500" y="1473150"/>
            <a:ext cx="7534800" cy="14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Modeling IOCTL commands and structures.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The context of Fuzzer.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Mutation Strategies.</a:t>
            </a:r>
            <a:endParaRPr sz="2000"/>
          </a:p>
        </p:txBody>
      </p:sp>
      <p:pic>
        <p:nvPicPr>
          <p:cNvPr id="298" name="Google Shape;298;g1235866cfb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2"/>
              <a:buFont typeface="Arial"/>
              <a:buNone/>
            </a:pPr>
            <a:r>
              <a:rPr lang="en" sz="3300"/>
              <a:t>Part 1: Modeling IOCTL commands and structures</a:t>
            </a:r>
            <a:endParaRPr sz="3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body" idx="1"/>
          </p:nvPr>
        </p:nvSpPr>
        <p:spPr>
          <a:xfrm>
            <a:off x="203500" y="1581325"/>
            <a:ext cx="39999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Build</a:t>
            </a:r>
            <a:r>
              <a:rPr lang="en" sz="1500"/>
              <a:t> </a:t>
            </a:r>
            <a:r>
              <a:rPr lang="en" sz="1500" b="1"/>
              <a:t>a  generic XML structure</a:t>
            </a:r>
            <a:r>
              <a:rPr lang="en" sz="1500"/>
              <a:t> to store information of a test case.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XML structure must be </a:t>
            </a:r>
            <a:r>
              <a:rPr lang="en" sz="1500" b="1">
                <a:solidFill>
                  <a:srgbClr val="FFD966"/>
                </a:solidFill>
              </a:rPr>
              <a:t>serialized and deserialized</a:t>
            </a:r>
            <a:r>
              <a:rPr lang="en" sz="1500"/>
              <a:t> in order to save and load the test case to the fuzzer.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structure follows the  below order:</a:t>
            </a:r>
            <a:endParaRPr sz="1500"/>
          </a:p>
          <a:p>
            <a:pPr marL="85725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The context of a test case: single thread or multiple thread.</a:t>
            </a:r>
            <a:endParaRPr sz="1500"/>
          </a:p>
          <a:p>
            <a:pPr marL="85725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The number of IOCTL commands in each thread.</a:t>
            </a:r>
            <a:endParaRPr sz="1500"/>
          </a:p>
          <a:p>
            <a:pPr marL="85725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The XML structure for each IOCTL command. </a:t>
            </a:r>
            <a:endParaRPr/>
          </a:p>
        </p:txBody>
      </p:sp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400" y="1058675"/>
            <a:ext cx="4696774" cy="38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>
            <a:spLocks noGrp="1"/>
          </p:cNvSpPr>
          <p:nvPr>
            <p:ph type="title"/>
          </p:nvPr>
        </p:nvSpPr>
        <p:spPr>
          <a:xfrm>
            <a:off x="1682800" y="1436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lang="en" sz="3300"/>
              <a:t>Part 2: The context of the fuzzer</a:t>
            </a:r>
            <a:endParaRPr sz="3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2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body" idx="1"/>
          </p:nvPr>
        </p:nvSpPr>
        <p:spPr>
          <a:xfrm>
            <a:off x="4721800" y="1481450"/>
            <a:ext cx="3999900" cy="3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to focus?</a:t>
            </a:r>
            <a:endParaRPr sz="15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The </a:t>
            </a:r>
            <a:r>
              <a:rPr lang="en" sz="1500" b="1"/>
              <a:t>structure parsing</a:t>
            </a:r>
            <a:r>
              <a:rPr lang="en" sz="1500"/>
              <a:t> in </a:t>
            </a:r>
            <a:r>
              <a:rPr lang="en" sz="1500" b="1"/>
              <a:t>single thread context</a:t>
            </a:r>
            <a:r>
              <a:rPr lang="en" sz="1500"/>
              <a:t>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The </a:t>
            </a:r>
            <a:r>
              <a:rPr lang="en" sz="1500" b="1"/>
              <a:t>multiple thread context on the same file descriptor </a:t>
            </a:r>
            <a:r>
              <a:rPr lang="en" sz="1500"/>
              <a:t>between 2 threads.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The </a:t>
            </a:r>
            <a:r>
              <a:rPr lang="en" sz="1500" b="1"/>
              <a:t>multiple thread context</a:t>
            </a:r>
            <a:r>
              <a:rPr lang="en" sz="1500"/>
              <a:t> </a:t>
            </a:r>
            <a:r>
              <a:rPr lang="en" sz="1500" b="1"/>
              <a:t>between</a:t>
            </a:r>
            <a:r>
              <a:rPr lang="en" sz="1500"/>
              <a:t> </a:t>
            </a:r>
            <a:r>
              <a:rPr lang="en" sz="1500" b="1"/>
              <a:t>2 file descriptors</a:t>
            </a:r>
            <a:r>
              <a:rPr lang="en" sz="1500"/>
              <a:t> sharing the same </a:t>
            </a:r>
            <a:r>
              <a:rPr lang="en" sz="1500" b="1"/>
              <a:t>smb_session</a:t>
            </a:r>
            <a:r>
              <a:rPr lang="en" sz="1500"/>
              <a:t> in 2 threads.</a:t>
            </a:r>
            <a:endParaRPr/>
          </a:p>
        </p:txBody>
      </p:sp>
      <p:pic>
        <p:nvPicPr>
          <p:cNvPr id="313" name="Google Shape;31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900" y="857619"/>
            <a:ext cx="4199224" cy="392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0ce3eb017_0_31"/>
          <p:cNvSpPr txBox="1">
            <a:spLocks noGrp="1"/>
          </p:cNvSpPr>
          <p:nvPr>
            <p:ph type="title"/>
          </p:nvPr>
        </p:nvSpPr>
        <p:spPr>
          <a:xfrm>
            <a:off x="1173525" y="579775"/>
            <a:ext cx="804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lang="en" sz="3300"/>
              <a:t>Part 3: Mutation Strategies</a:t>
            </a:r>
            <a:endParaRPr sz="3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2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</p:txBody>
      </p:sp>
      <p:sp>
        <p:nvSpPr>
          <p:cNvPr id="320" name="Google Shape;320;g120ce3eb017_0_31"/>
          <p:cNvSpPr txBox="1">
            <a:spLocks noGrp="1"/>
          </p:cNvSpPr>
          <p:nvPr>
            <p:ph type="body" idx="1"/>
          </p:nvPr>
        </p:nvSpPr>
        <p:spPr>
          <a:xfrm>
            <a:off x="1173525" y="1675075"/>
            <a:ext cx="75795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Mutating each attribute for each IOCTL structure.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Mutating the order of IOCTL commands for each thread.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Combination of (1) and (2)</a:t>
            </a:r>
            <a:endParaRPr sz="1500"/>
          </a:p>
        </p:txBody>
      </p:sp>
      <p:pic>
        <p:nvPicPr>
          <p:cNvPr id="321" name="Google Shape;321;g120ce3eb017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0ce3eb017_0_40"/>
          <p:cNvSpPr txBox="1">
            <a:spLocks noGrp="1"/>
          </p:cNvSpPr>
          <p:nvPr>
            <p:ph type="title"/>
          </p:nvPr>
        </p:nvSpPr>
        <p:spPr>
          <a:xfrm>
            <a:off x="1149375" y="579775"/>
            <a:ext cx="806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en" sz="3300"/>
              <a:t>A day after…</a:t>
            </a:r>
            <a:endParaRPr sz="3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2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</p:txBody>
      </p:sp>
      <p:pic>
        <p:nvPicPr>
          <p:cNvPr id="327" name="Google Shape;327;g120ce3eb017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450" y="1498100"/>
            <a:ext cx="8395402" cy="329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20ce3eb017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20ce3eb017_0_40"/>
          <p:cNvSpPr/>
          <p:nvPr/>
        </p:nvSpPr>
        <p:spPr>
          <a:xfrm>
            <a:off x="303800" y="1435400"/>
            <a:ext cx="8666700" cy="467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2e5233437_0_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en" sz="3300"/>
              <a:t>Triaging the crash</a:t>
            </a:r>
            <a:endParaRPr sz="3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2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</p:txBody>
      </p:sp>
      <p:sp>
        <p:nvSpPr>
          <p:cNvPr id="335" name="Google Shape;335;g122e5233437_0_3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9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FFD966"/>
                </a:solidFill>
              </a:rPr>
              <a:t>XNU Zone Allocator</a:t>
            </a:r>
            <a:r>
              <a:rPr lang="en" sz="1500"/>
              <a:t> has a </a:t>
            </a:r>
            <a:r>
              <a:rPr lang="en" sz="1500" b="1">
                <a:solidFill>
                  <a:srgbClr val="FFD966"/>
                </a:solidFill>
              </a:rPr>
              <a:t>btlog</a:t>
            </a:r>
            <a:r>
              <a:rPr lang="en" sz="1500"/>
              <a:t> feature to trace the allocation and deallocation of a chunk in a zone.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FFD966"/>
                </a:solidFill>
              </a:rPr>
              <a:t>Set boot-args: “-zc zlog=kext.kalloc.256”</a:t>
            </a:r>
            <a:r>
              <a:rPr lang="en" sz="1500"/>
              <a:t>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FFD966"/>
                </a:solidFill>
              </a:rPr>
              <a:t>kernel.development</a:t>
            </a:r>
            <a:r>
              <a:rPr lang="en" sz="1500"/>
              <a:t>  has </a:t>
            </a:r>
            <a:r>
              <a:rPr lang="en" sz="1500">
                <a:solidFill>
                  <a:srgbClr val="FFD966"/>
                </a:solidFill>
              </a:rPr>
              <a:t>zonetriage</a:t>
            </a:r>
            <a:r>
              <a:rPr lang="en" sz="1500"/>
              <a:t> command to read the btlog.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FFD966"/>
                </a:solidFill>
              </a:rPr>
              <a:t>smbiod</a:t>
            </a:r>
            <a:r>
              <a:rPr lang="en" sz="1500"/>
              <a:t> struct is the free object which is detected by </a:t>
            </a:r>
            <a:r>
              <a:rPr lang="en" sz="1500">
                <a:solidFill>
                  <a:srgbClr val="FFD966"/>
                </a:solidFill>
              </a:rPr>
              <a:t>Zone Allocator</a:t>
            </a:r>
            <a:r>
              <a:rPr lang="en" sz="1500"/>
              <a:t>.</a:t>
            </a:r>
            <a:endParaRPr sz="1500"/>
          </a:p>
        </p:txBody>
      </p:sp>
      <p:pic>
        <p:nvPicPr>
          <p:cNvPr id="336" name="Google Shape;336;g122e523343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875" y="3270550"/>
            <a:ext cx="1432275" cy="13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22e5233437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"/>
          <p:cNvSpPr txBox="1">
            <a:spLocks noGrp="1"/>
          </p:cNvSpPr>
          <p:nvPr>
            <p:ph type="title"/>
          </p:nvPr>
        </p:nvSpPr>
        <p:spPr>
          <a:xfrm>
            <a:off x="286725" y="1223400"/>
            <a:ext cx="57888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4800"/>
              <a:t>3. CVE-2021-30868</a:t>
            </a:r>
            <a:endParaRPr sz="4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4800"/>
              <a:t>Root Cause Analysis</a:t>
            </a:r>
            <a:endParaRPr sz="4800"/>
          </a:p>
        </p:txBody>
      </p:sp>
      <p:pic>
        <p:nvPicPr>
          <p:cNvPr id="343" name="Google Shape;3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>
            <a:spLocks noGrp="1"/>
          </p:cNvSpPr>
          <p:nvPr>
            <p:ph type="title"/>
          </p:nvPr>
        </p:nvSpPr>
        <p:spPr>
          <a:xfrm>
            <a:off x="1102175" y="393750"/>
            <a:ext cx="7573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2800"/>
              <a:t>How was smb_iod_read_thread created?</a:t>
            </a:r>
            <a:endParaRPr sz="2800"/>
          </a:p>
        </p:txBody>
      </p:sp>
      <p:pic>
        <p:nvPicPr>
          <p:cNvPr id="349" name="Google Shape;34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75" y="1173825"/>
            <a:ext cx="8121474" cy="35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750" y="1574550"/>
            <a:ext cx="8335274" cy="26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>
            <a:spLocks noGrp="1"/>
          </p:cNvSpPr>
          <p:nvPr>
            <p:ph type="title"/>
          </p:nvPr>
        </p:nvSpPr>
        <p:spPr>
          <a:xfrm>
            <a:off x="1140225" y="187025"/>
            <a:ext cx="76005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2"/>
              <a:buFont typeface="Arial"/>
              <a:buNone/>
            </a:pPr>
            <a:r>
              <a:rPr lang="en"/>
              <a:t>How did NEGOTIATE command handle an error of the connecting to samba server 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endParaRPr/>
          </a:p>
        </p:txBody>
      </p:sp>
      <p:pic>
        <p:nvPicPr>
          <p:cNvPr id="357" name="Google Shape;3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350" y="199537"/>
            <a:ext cx="4205975" cy="474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225" y="936331"/>
            <a:ext cx="7469250" cy="354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00" y="1394962"/>
            <a:ext cx="8008442" cy="206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018237"/>
            <a:ext cx="8520601" cy="323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0025" y="263513"/>
            <a:ext cx="5139525" cy="46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120ce3eb01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963" y="2760550"/>
            <a:ext cx="1816774" cy="1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20ce3eb017_0_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21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2427">
                <a:latin typeface="Lato"/>
                <a:ea typeface="Lato"/>
                <a:cs typeface="Lato"/>
                <a:sym typeface="Lato"/>
              </a:rPr>
              <a:t>What if </a:t>
            </a:r>
            <a:r>
              <a:rPr lang="en" sz="2427" b="1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smb_iod_read_thread</a:t>
            </a:r>
            <a:r>
              <a:rPr lang="en" sz="2427">
                <a:latin typeface="Lato"/>
                <a:ea typeface="Lato"/>
                <a:cs typeface="Lato"/>
                <a:sym typeface="Lato"/>
              </a:rPr>
              <a:t> does not actually start after </a:t>
            </a:r>
            <a:r>
              <a:rPr lang="en" sz="2427" b="1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kernel_thread_start</a:t>
            </a:r>
            <a:r>
              <a:rPr lang="en" sz="2427">
                <a:latin typeface="Lato"/>
                <a:ea typeface="Lato"/>
                <a:cs typeface="Lato"/>
                <a:sym typeface="Lato"/>
              </a:rPr>
              <a:t> is called ?  </a:t>
            </a:r>
            <a:endParaRPr sz="2427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g120ce3eb0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Agenda</a:t>
            </a:r>
            <a:endParaRPr sz="3000"/>
          </a:p>
        </p:txBody>
      </p:sp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1297500" y="1500950"/>
            <a:ext cx="7038900" cy="23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SMBFS Reconnaissance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Fuzzing Methodology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CVE-2021-30868 Root cause analysis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CVE-2021-30868 Exploitation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Demo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Q&amp;A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2e5233437_0_10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XNU kernel_thread_start</a:t>
            </a:r>
            <a:endParaRPr sz="3000"/>
          </a:p>
        </p:txBody>
      </p:sp>
      <p:pic>
        <p:nvPicPr>
          <p:cNvPr id="375" name="Google Shape;375;g122e5233437_0_1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22e5233437_0_10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275" y="1122825"/>
            <a:ext cx="5605448" cy="370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22e5233437_0_10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9375" y="1292258"/>
            <a:ext cx="5605451" cy="336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2e5233437_0_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root cause of the vulnerability</a:t>
            </a:r>
            <a:endParaRPr sz="3000"/>
          </a:p>
        </p:txBody>
      </p:sp>
      <p:pic>
        <p:nvPicPr>
          <p:cNvPr id="383" name="Google Shape;383;g122e523343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900" y="2942750"/>
            <a:ext cx="4560901" cy="20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22e5233437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00" y="877650"/>
            <a:ext cx="3517973" cy="396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22e5233437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22e5233437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025" y="974150"/>
            <a:ext cx="4026100" cy="19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0e1501e69_1_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The limitation of this bug</a:t>
            </a:r>
            <a:endParaRPr sz="3000"/>
          </a:p>
        </p:txBody>
      </p:sp>
      <p:sp>
        <p:nvSpPr>
          <p:cNvPr id="392" name="Google Shape;392;g120e1501e69_1_5"/>
          <p:cNvSpPr txBox="1">
            <a:spLocks noGrp="1"/>
          </p:cNvSpPr>
          <p:nvPr>
            <p:ph type="body" idx="1"/>
          </p:nvPr>
        </p:nvSpPr>
        <p:spPr>
          <a:xfrm>
            <a:off x="1297500" y="1480500"/>
            <a:ext cx="7534800" cy="18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time frame between the </a:t>
            </a:r>
            <a:r>
              <a:rPr lang="en" sz="1500">
                <a:solidFill>
                  <a:srgbClr val="FFD966"/>
                </a:solidFill>
              </a:rPr>
              <a:t>free </a:t>
            </a:r>
            <a:r>
              <a:rPr lang="en" sz="1500" b="1">
                <a:solidFill>
                  <a:srgbClr val="FFD966"/>
                </a:solidFill>
              </a:rPr>
              <a:t>smbiod</a:t>
            </a:r>
            <a:r>
              <a:rPr lang="en" sz="1500"/>
              <a:t> struct and the </a:t>
            </a:r>
            <a:r>
              <a:rPr lang="en" sz="1500" b="1">
                <a:solidFill>
                  <a:srgbClr val="FFD966"/>
                </a:solidFill>
              </a:rPr>
              <a:t>smb_iod_read_thread</a:t>
            </a:r>
            <a:r>
              <a:rPr lang="en" sz="1500">
                <a:solidFill>
                  <a:srgbClr val="FFD966"/>
                </a:solidFill>
              </a:rPr>
              <a:t> wake up</a:t>
            </a:r>
            <a:r>
              <a:rPr lang="en" sz="1500"/>
              <a:t> is </a:t>
            </a:r>
            <a:r>
              <a:rPr lang="en" sz="1500">
                <a:solidFill>
                  <a:srgbClr val="FFD966"/>
                </a:solidFill>
              </a:rPr>
              <a:t>very short.</a:t>
            </a:r>
            <a:endParaRPr sz="1500">
              <a:solidFill>
                <a:srgbClr val="FFD966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are </a:t>
            </a:r>
            <a:r>
              <a:rPr lang="en" sz="1500" b="1">
                <a:solidFill>
                  <a:srgbClr val="FFD966"/>
                </a:solidFill>
              </a:rPr>
              <a:t>no other code path </a:t>
            </a:r>
            <a:r>
              <a:rPr lang="en" sz="1500"/>
              <a:t>to make </a:t>
            </a:r>
            <a:r>
              <a:rPr lang="en" sz="1500" b="1">
                <a:solidFill>
                  <a:srgbClr val="FFD966"/>
                </a:solidFill>
              </a:rPr>
              <a:t>smb_iod_read_thread </a:t>
            </a:r>
            <a:r>
              <a:rPr lang="en" sz="1500">
                <a:solidFill>
                  <a:srgbClr val="FFD966"/>
                </a:solidFill>
              </a:rPr>
              <a:t>wait at </a:t>
            </a:r>
            <a:r>
              <a:rPr lang="en" sz="1500" b="1">
                <a:solidFill>
                  <a:srgbClr val="FFD966"/>
                </a:solidFill>
              </a:rPr>
              <a:t>SMB_IOD_LOCKS(iod)</a:t>
            </a:r>
            <a:r>
              <a:rPr lang="en" sz="1500">
                <a:solidFill>
                  <a:srgbClr val="FFD966"/>
                </a:solidFill>
              </a:rPr>
              <a:t>.</a:t>
            </a:r>
            <a:endParaRPr sz="1500">
              <a:solidFill>
                <a:srgbClr val="FFD966"/>
              </a:solidFill>
            </a:endParaRPr>
          </a:p>
        </p:txBody>
      </p:sp>
      <p:pic>
        <p:nvPicPr>
          <p:cNvPr id="393" name="Google Shape;393;g120e1501e69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900" y="2912950"/>
            <a:ext cx="1811325" cy="15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20e1501e69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11c2213e7_0_0"/>
          <p:cNvSpPr txBox="1">
            <a:spLocks noGrp="1"/>
          </p:cNvSpPr>
          <p:nvPr>
            <p:ph type="title"/>
          </p:nvPr>
        </p:nvSpPr>
        <p:spPr>
          <a:xfrm>
            <a:off x="374525" y="1323325"/>
            <a:ext cx="6175500" cy="26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4. CVE-2021-30868 Exploitation</a:t>
            </a: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" name="Google Shape;400;g1211c2213e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>
            <a:spLocks noGrp="1"/>
          </p:cNvSpPr>
          <p:nvPr>
            <p:ph type="title"/>
          </p:nvPr>
        </p:nvSpPr>
        <p:spPr>
          <a:xfrm>
            <a:off x="1098600" y="480700"/>
            <a:ext cx="76671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Operating System 101</a:t>
            </a:r>
            <a:endParaRPr/>
          </a:p>
        </p:txBody>
      </p:sp>
      <p:sp>
        <p:nvSpPr>
          <p:cNvPr id="406" name="Google Shape;406;p24"/>
          <p:cNvSpPr txBox="1">
            <a:spLocks noGrp="1"/>
          </p:cNvSpPr>
          <p:nvPr>
            <p:ph type="body" idx="1"/>
          </p:nvPr>
        </p:nvSpPr>
        <p:spPr>
          <a:xfrm>
            <a:off x="1142700" y="1491913"/>
            <a:ext cx="7578900" cy="16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modern OS support </a:t>
            </a:r>
            <a:r>
              <a:rPr lang="en" sz="1500" b="1"/>
              <a:t>3 common scheduler algorithms:</a:t>
            </a:r>
            <a:endParaRPr sz="1500" b="1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First-Come, First-Served (FCFS).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Priority Scheduling.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Round-Robin.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FFD966"/>
                </a:solidFill>
              </a:rPr>
              <a:t>pthread</a:t>
            </a:r>
            <a:r>
              <a:rPr lang="en" sz="1500" b="1"/>
              <a:t> </a:t>
            </a:r>
            <a:r>
              <a:rPr lang="en" sz="1500"/>
              <a:t>is a library writing multi-thread program in C which helps to create a thread in </a:t>
            </a:r>
            <a:r>
              <a:rPr lang="en" sz="1500" b="1">
                <a:solidFill>
                  <a:srgbClr val="FFD966"/>
                </a:solidFill>
              </a:rPr>
              <a:t>FIFO queue or RR (Round-Robin) queue</a:t>
            </a:r>
            <a:r>
              <a:rPr lang="en" sz="1500" b="1"/>
              <a:t>.</a:t>
            </a:r>
            <a:endParaRPr sz="1500"/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900" y="3230925"/>
            <a:ext cx="8092198" cy="14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2e5233437_0_1026"/>
          <p:cNvSpPr txBox="1">
            <a:spLocks noGrp="1"/>
          </p:cNvSpPr>
          <p:nvPr>
            <p:ph type="title"/>
          </p:nvPr>
        </p:nvSpPr>
        <p:spPr>
          <a:xfrm>
            <a:off x="557525" y="811200"/>
            <a:ext cx="4944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if I create a lot of</a:t>
            </a:r>
            <a:r>
              <a:rPr lang="en" b="1"/>
              <a:t> </a:t>
            </a:r>
            <a:r>
              <a:rPr lang="en" b="1">
                <a:solidFill>
                  <a:srgbClr val="FFD966"/>
                </a:solidFill>
              </a:rPr>
              <a:t>high priority threads/processes</a:t>
            </a:r>
            <a:r>
              <a:rPr lang="en"/>
              <a:t> while running the PoC ?</a:t>
            </a:r>
            <a:endParaRPr/>
          </a:p>
        </p:txBody>
      </p:sp>
      <p:pic>
        <p:nvPicPr>
          <p:cNvPr id="414" name="Google Shape;414;g122e5233437_0_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450" y="2763249"/>
            <a:ext cx="1638525" cy="19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22e5233437_0_10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35866cfb0_0_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/>
              <a:t>OS Scheduler Abuse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235866cfb0_0_60"/>
          <p:cNvSpPr txBox="1"/>
          <p:nvPr/>
        </p:nvSpPr>
        <p:spPr>
          <a:xfrm>
            <a:off x="3814275" y="2707975"/>
            <a:ext cx="475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g1235866cfb0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235866cfb0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13" y="2278700"/>
            <a:ext cx="7723976" cy="15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235866cfb0_0_60"/>
          <p:cNvSpPr txBox="1"/>
          <p:nvPr/>
        </p:nvSpPr>
        <p:spPr>
          <a:xfrm>
            <a:off x="710025" y="1733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Scheduler Queue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35866cfb0_0_5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OS Scheduler Abuse</a:t>
            </a:r>
            <a:endParaRPr sz="3000"/>
          </a:p>
        </p:txBody>
      </p:sp>
      <p:pic>
        <p:nvPicPr>
          <p:cNvPr id="430" name="Google Shape;430;g1235866cfb0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01" y="1596500"/>
            <a:ext cx="7965401" cy="32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235866cfb0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Reclaiming freed smbiod struct</a:t>
            </a:r>
            <a:endParaRPr sz="3000"/>
          </a:p>
        </p:txBody>
      </p:sp>
      <p:sp>
        <p:nvSpPr>
          <p:cNvPr id="437" name="Google Shape;437;p25"/>
          <p:cNvSpPr txBox="1">
            <a:spLocks noGrp="1"/>
          </p:cNvSpPr>
          <p:nvPr>
            <p:ph type="body" idx="1"/>
          </p:nvPr>
        </p:nvSpPr>
        <p:spPr>
          <a:xfrm>
            <a:off x="5828600" y="1578350"/>
            <a:ext cx="2990400" cy="24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smbiod is allocated in </a:t>
            </a:r>
            <a:r>
              <a:rPr lang="en" sz="1500" b="1">
                <a:solidFill>
                  <a:srgbClr val="FFD966"/>
                </a:solidFill>
              </a:rPr>
              <a:t>kext.kalloc.256</a:t>
            </a:r>
            <a:r>
              <a:rPr lang="en" sz="1500">
                <a:solidFill>
                  <a:srgbClr val="FFD966"/>
                </a:solidFill>
              </a:rPr>
              <a:t>.</a:t>
            </a:r>
            <a:endParaRPr sz="1500">
              <a:solidFill>
                <a:srgbClr val="FFD966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1">
                <a:solidFill>
                  <a:srgbClr val="FFD966"/>
                </a:solidFill>
              </a:rPr>
              <a:t>SMBIOC_UPDATE_CLIENT_INTERFACES </a:t>
            </a:r>
            <a:r>
              <a:rPr lang="en" sz="1500"/>
              <a:t>command  allocates many chunks in </a:t>
            </a:r>
            <a:r>
              <a:rPr lang="en" sz="1500" b="1">
                <a:solidFill>
                  <a:srgbClr val="FFD966"/>
                </a:solidFill>
              </a:rPr>
              <a:t>kext.kalloc.256</a:t>
            </a:r>
            <a:r>
              <a:rPr lang="en" sz="1500"/>
              <a:t> and saves them into  a </a:t>
            </a:r>
            <a:r>
              <a:rPr lang="en" sz="1500" b="1"/>
              <a:t>linked-list</a:t>
            </a:r>
            <a:r>
              <a:rPr lang="en" sz="1500"/>
              <a:t>.</a:t>
            </a:r>
            <a:endParaRPr sz="1500"/>
          </a:p>
        </p:txBody>
      </p:sp>
      <p:pic>
        <p:nvPicPr>
          <p:cNvPr id="438" name="Google Shape;4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25" y="1242675"/>
            <a:ext cx="5331773" cy="34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6"/>
          <p:cNvSpPr txBox="1">
            <a:spLocks noGrp="1"/>
          </p:cNvSpPr>
          <p:nvPr>
            <p:ph type="title"/>
          </p:nvPr>
        </p:nvSpPr>
        <p:spPr>
          <a:xfrm>
            <a:off x="1305825" y="551900"/>
            <a:ext cx="7038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Putting those ideas together…</a:t>
            </a:r>
            <a:endParaRPr sz="3000"/>
          </a:p>
        </p:txBody>
      </p:sp>
      <p:pic>
        <p:nvPicPr>
          <p:cNvPr id="445" name="Google Shape;4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112" y="1273400"/>
            <a:ext cx="7695475" cy="35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0be690c42_0_1"/>
          <p:cNvSpPr txBox="1">
            <a:spLocks noGrp="1"/>
          </p:cNvSpPr>
          <p:nvPr>
            <p:ph type="title"/>
          </p:nvPr>
        </p:nvSpPr>
        <p:spPr>
          <a:xfrm>
            <a:off x="381450" y="1597325"/>
            <a:ext cx="8381100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200"/>
              <a:t>1. SMBFS Reconnaissance </a:t>
            </a:r>
            <a:endParaRPr sz="5200"/>
          </a:p>
        </p:txBody>
      </p:sp>
      <p:pic>
        <p:nvPicPr>
          <p:cNvPr id="156" name="Google Shape;156;g120be690c4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200"/>
              <a:t>5. Demo</a:t>
            </a:r>
            <a:endParaRPr sz="5200"/>
          </a:p>
        </p:txBody>
      </p:sp>
      <p:pic>
        <p:nvPicPr>
          <p:cNvPr id="452" name="Google Shape;4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4b7073d93_0_3"/>
          <p:cNvSpPr txBox="1">
            <a:spLocks noGrp="1"/>
          </p:cNvSpPr>
          <p:nvPr>
            <p:ph type="title"/>
          </p:nvPr>
        </p:nvSpPr>
        <p:spPr>
          <a:xfrm>
            <a:off x="1274925" y="140025"/>
            <a:ext cx="7038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Demo</a:t>
            </a:r>
            <a:endParaRPr sz="3000"/>
          </a:p>
        </p:txBody>
      </p:sp>
      <p:pic>
        <p:nvPicPr>
          <p:cNvPr id="458" name="Google Shape;458;g124b7073d93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nline Media 1" title="Zer0Con smbfs POC">
            <a:hlinkClick r:id="" action="ppaction://media"/>
            <a:extLst>
              <a:ext uri="{FF2B5EF4-FFF2-40B4-BE49-F238E27FC236}">
                <a16:creationId xmlns:a16="http://schemas.microsoft.com/office/drawing/2014/main" id="{31E04653-3492-4E85-8139-C3C17FDA8B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750073" y="851719"/>
            <a:ext cx="6088604" cy="3440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"/>
          <p:cNvSpPr txBox="1">
            <a:spLocks noGrp="1"/>
          </p:cNvSpPr>
          <p:nvPr>
            <p:ph type="title"/>
          </p:nvPr>
        </p:nvSpPr>
        <p:spPr>
          <a:xfrm>
            <a:off x="1165200" y="609600"/>
            <a:ext cx="762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00"/>
              <a:t>Macbook pro 2018 15inch screenshot</a:t>
            </a:r>
            <a:endParaRPr sz="3000"/>
          </a:p>
        </p:txBody>
      </p:sp>
      <p:pic>
        <p:nvPicPr>
          <p:cNvPr id="465" name="Google Shape;46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775" y="167650"/>
            <a:ext cx="6410900" cy="480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13" y="1425062"/>
            <a:ext cx="8693373" cy="22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200"/>
              <a:t>6. Q&amp;A</a:t>
            </a:r>
            <a:endParaRPr sz="5200"/>
          </a:p>
        </p:txBody>
      </p:sp>
      <p:pic>
        <p:nvPicPr>
          <p:cNvPr id="473" name="Google Shape;4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4784b65f5_0_4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200"/>
              <a:t>Thank you!</a:t>
            </a:r>
            <a:endParaRPr sz="5200"/>
          </a:p>
        </p:txBody>
      </p:sp>
      <p:pic>
        <p:nvPicPr>
          <p:cNvPr id="479" name="Google Shape;479;g124784b65f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>
            <a:spLocks noGrp="1"/>
          </p:cNvSpPr>
          <p:nvPr>
            <p:ph type="title"/>
          </p:nvPr>
        </p:nvSpPr>
        <p:spPr>
          <a:xfrm>
            <a:off x="1148625" y="353725"/>
            <a:ext cx="76755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3000"/>
              <a:t>How to connect to Samba Server in macOS</a:t>
            </a: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60"/>
          </a:p>
        </p:txBody>
      </p:sp>
      <p:pic>
        <p:nvPicPr>
          <p:cNvPr id="162" name="Google Shape;16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75" y="1449000"/>
            <a:ext cx="7522449" cy="321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>
            <a:spLocks noGrp="1"/>
          </p:cNvSpPr>
          <p:nvPr>
            <p:ph type="body" idx="1"/>
          </p:nvPr>
        </p:nvSpPr>
        <p:spPr>
          <a:xfrm>
            <a:off x="1240100" y="1473125"/>
            <a:ext cx="72825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SMBFS (Samba Filesystem) is exposed in the system as a </a:t>
            </a:r>
            <a:r>
              <a:rPr lang="en" sz="1500" b="1"/>
              <a:t>char-dev</a:t>
            </a:r>
            <a:r>
              <a:rPr lang="en" sz="1500"/>
              <a:t> (Character Device) </a:t>
            </a:r>
            <a:r>
              <a:rPr lang="en" sz="1500" b="1"/>
              <a:t>device</a:t>
            </a:r>
            <a:r>
              <a:rPr lang="en" sz="1500"/>
              <a:t>: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These char-dev devices </a:t>
            </a:r>
            <a:r>
              <a:rPr lang="en" sz="1500" b="1">
                <a:solidFill>
                  <a:srgbClr val="FFD966"/>
                </a:solidFill>
              </a:rPr>
              <a:t>can</a:t>
            </a:r>
            <a:r>
              <a:rPr lang="en" sz="1500">
                <a:solidFill>
                  <a:srgbClr val="FFD966"/>
                </a:solidFill>
              </a:rPr>
              <a:t> </a:t>
            </a:r>
            <a:r>
              <a:rPr lang="en" sz="1500" b="1">
                <a:solidFill>
                  <a:srgbClr val="FFD966"/>
                </a:solidFill>
              </a:rPr>
              <a:t>easily be accessed with user permissions</a:t>
            </a:r>
            <a:r>
              <a:rPr lang="en" sz="1500">
                <a:solidFill>
                  <a:srgbClr val="FFD966"/>
                </a:solidFill>
              </a:rPr>
              <a:t>.</a:t>
            </a:r>
            <a:endParaRPr sz="1500">
              <a:solidFill>
                <a:srgbClr val="FFD966"/>
              </a:solidFill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0100" y="2281188"/>
            <a:ext cx="7515176" cy="12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3000"/>
              <a:t>Why SMBFS (Samba File System)?</a:t>
            </a:r>
            <a:endParaRPr sz="3000"/>
          </a:p>
        </p:txBody>
      </p:sp>
      <p:pic>
        <p:nvPicPr>
          <p:cNvPr id="171" name="Google Shape;17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975" y="3762700"/>
            <a:ext cx="1472125" cy="9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35866cfb0_0_82"/>
          <p:cNvSpPr txBox="1">
            <a:spLocks noGrp="1"/>
          </p:cNvSpPr>
          <p:nvPr>
            <p:ph type="title"/>
          </p:nvPr>
        </p:nvSpPr>
        <p:spPr>
          <a:xfrm>
            <a:off x="1156875" y="461050"/>
            <a:ext cx="76755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000"/>
              <a:t>What is SMBFS?</a:t>
            </a: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60"/>
          </a:p>
        </p:txBody>
      </p:sp>
      <p:sp>
        <p:nvSpPr>
          <p:cNvPr id="178" name="Google Shape;178;g1235866cfb0_0_82"/>
          <p:cNvSpPr txBox="1">
            <a:spLocks noGrp="1"/>
          </p:cNvSpPr>
          <p:nvPr>
            <p:ph type="body" idx="1"/>
          </p:nvPr>
        </p:nvSpPr>
        <p:spPr>
          <a:xfrm>
            <a:off x="1040325" y="1556350"/>
            <a:ext cx="7908600" cy="3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SMBClient</a:t>
            </a:r>
            <a:r>
              <a:rPr lang="en" sz="1500"/>
              <a:t> is an </a:t>
            </a:r>
            <a:r>
              <a:rPr lang="en" sz="1500" b="1"/>
              <a:t>open source</a:t>
            </a:r>
            <a:r>
              <a:rPr lang="en" sz="1500"/>
              <a:t> </a:t>
            </a:r>
            <a:r>
              <a:rPr lang="en" sz="1500" b="1"/>
              <a:t>project</a:t>
            </a:r>
            <a:r>
              <a:rPr lang="en" sz="1500"/>
              <a:t> at </a:t>
            </a:r>
            <a:r>
              <a:rPr lang="en" sz="1500" b="1" u="sng">
                <a:solidFill>
                  <a:srgbClr val="FFD9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https://opensource.apple.com/releases</a:t>
            </a:r>
            <a:r>
              <a:rPr lang="en" sz="1500" u="sng">
                <a:solidFill>
                  <a:srgbClr val="FFD9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500"/>
              <a:t>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/>
              <a:t>SMBClient</a:t>
            </a:r>
            <a:r>
              <a:rPr lang="en" sz="1500"/>
              <a:t> version </a:t>
            </a:r>
            <a:r>
              <a:rPr lang="en" sz="1500" b="1">
                <a:solidFill>
                  <a:srgbClr val="FFD966"/>
                </a:solidFill>
              </a:rPr>
              <a:t>231.60.3</a:t>
            </a:r>
            <a:r>
              <a:rPr lang="en" sz="1500"/>
              <a:t> is the one I focus on.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 b="1"/>
              <a:t>SMBClient</a:t>
            </a:r>
            <a:r>
              <a:rPr lang="en" sz="1500"/>
              <a:t> has two (02) parts: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User-space</a:t>
            </a:r>
            <a:r>
              <a:rPr lang="en" sz="1500"/>
              <a:t>: implementing a framework APIs and a plugin for Finder to connect to samba server and to mount shared network drive into system directory.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Kernel-space</a:t>
            </a:r>
            <a:r>
              <a:rPr lang="en" sz="1500"/>
              <a:t>: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b="1"/>
              <a:t>netsmb (char-dev)</a:t>
            </a:r>
            <a:r>
              <a:rPr lang="en" sz="1500"/>
              <a:t>: authentication, connection management, URL translation, etc.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b="1"/>
              <a:t>smbfs</a:t>
            </a:r>
            <a:r>
              <a:rPr lang="en" sz="1500"/>
              <a:t>: responsible for implementation of generic syscalls such as: mount, open, read, write, unlink, etc to help the kernel recognize the shared network drive as a normal drive.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/>
          </a:p>
        </p:txBody>
      </p:sp>
      <p:pic>
        <p:nvPicPr>
          <p:cNvPr id="179" name="Google Shape;179;g1235866cfb0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52f7aa318_0_0"/>
          <p:cNvSpPr/>
          <p:nvPr/>
        </p:nvSpPr>
        <p:spPr>
          <a:xfrm>
            <a:off x="4752450" y="3090550"/>
            <a:ext cx="3913200" cy="582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52f7aa318_0_0"/>
          <p:cNvSpPr/>
          <p:nvPr/>
        </p:nvSpPr>
        <p:spPr>
          <a:xfrm>
            <a:off x="4752450" y="2328550"/>
            <a:ext cx="3913200" cy="582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252f7aa318_0_0"/>
          <p:cNvSpPr/>
          <p:nvPr/>
        </p:nvSpPr>
        <p:spPr>
          <a:xfrm>
            <a:off x="4752450" y="1566550"/>
            <a:ext cx="3913200" cy="582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252f7aa318_0_0"/>
          <p:cNvSpPr txBox="1">
            <a:spLocks noGrp="1"/>
          </p:cNvSpPr>
          <p:nvPr>
            <p:ph type="title"/>
          </p:nvPr>
        </p:nvSpPr>
        <p:spPr>
          <a:xfrm>
            <a:off x="1297500" y="3175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Three initial issues and solutions</a:t>
            </a:r>
            <a:endParaRPr sz="3000"/>
          </a:p>
        </p:txBody>
      </p:sp>
      <p:sp>
        <p:nvSpPr>
          <p:cNvPr id="188" name="Google Shape;188;g1252f7aa318_0_0"/>
          <p:cNvSpPr txBox="1">
            <a:spLocks noGrp="1"/>
          </p:cNvSpPr>
          <p:nvPr>
            <p:ph type="body" idx="1"/>
          </p:nvPr>
        </p:nvSpPr>
        <p:spPr>
          <a:xfrm>
            <a:off x="237950" y="1456425"/>
            <a:ext cx="37749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lphaUcPeriod"/>
            </a:pPr>
            <a:r>
              <a:rPr lang="en" sz="1500" b="1">
                <a:solidFill>
                  <a:srgbClr val="FFD966"/>
                </a:solidFill>
              </a:rPr>
              <a:t>smbfs.kext</a:t>
            </a:r>
            <a:r>
              <a:rPr lang="en" sz="1500">
                <a:solidFill>
                  <a:srgbClr val="FFD966"/>
                </a:solidFill>
              </a:rPr>
              <a:t> </a:t>
            </a:r>
            <a:r>
              <a:rPr lang="en" sz="1500" b="1">
                <a:solidFill>
                  <a:srgbClr val="FFD966"/>
                </a:solidFill>
              </a:rPr>
              <a:t>is not loaded automatically </a:t>
            </a:r>
            <a:r>
              <a:rPr lang="en" sz="1500"/>
              <a:t>when macOS boots.</a:t>
            </a:r>
            <a:endParaRPr sz="1500"/>
          </a:p>
        </p:txBody>
      </p:sp>
      <p:pic>
        <p:nvPicPr>
          <p:cNvPr id="189" name="Google Shape;189;g1252f7aa318_0_0"/>
          <p:cNvPicPr preferRelativeResize="0"/>
          <p:nvPr/>
        </p:nvPicPr>
        <p:blipFill rotWithShape="1">
          <a:blip r:embed="rId3">
            <a:alphaModFix/>
          </a:blip>
          <a:srcRect l="134220" t="-44640" r="-134220" b="44639"/>
          <a:stretch/>
        </p:blipFill>
        <p:spPr>
          <a:xfrm>
            <a:off x="4005700" y="2526250"/>
            <a:ext cx="1622500" cy="16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252f7aa31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252f7aa318_0_0"/>
          <p:cNvSpPr txBox="1"/>
          <p:nvPr/>
        </p:nvSpPr>
        <p:spPr>
          <a:xfrm>
            <a:off x="1227400" y="10535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Issues</a:t>
            </a:r>
            <a:endParaRPr/>
          </a:p>
        </p:txBody>
      </p:sp>
      <p:sp>
        <p:nvSpPr>
          <p:cNvPr id="192" name="Google Shape;192;g1252f7aa318_0_0" title="2"/>
          <p:cNvSpPr txBox="1"/>
          <p:nvPr/>
        </p:nvSpPr>
        <p:spPr>
          <a:xfrm>
            <a:off x="237950" y="2230175"/>
            <a:ext cx="33972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lphaUcPeriod" startAt="2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Many </a:t>
            </a:r>
            <a:r>
              <a:rPr lang="en" sz="1500" b="1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weird /dev/nsmb(number)</a:t>
            </a:r>
            <a:r>
              <a:rPr lang="en" sz="15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</a:t>
            </a:r>
            <a:r>
              <a:rPr lang="en" sz="1500" b="1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devices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/dev directory.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g1252f7aa318_0_0"/>
          <p:cNvSpPr txBox="1">
            <a:spLocks noGrp="1"/>
          </p:cNvSpPr>
          <p:nvPr>
            <p:ph type="body" idx="1"/>
          </p:nvPr>
        </p:nvSpPr>
        <p:spPr>
          <a:xfrm>
            <a:off x="4733750" y="1642575"/>
            <a:ext cx="41337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To load smbfs.kext with user permission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4" name="Google Shape;194;g1252f7aa318_0_0"/>
          <p:cNvSpPr txBox="1"/>
          <p:nvPr/>
        </p:nvSpPr>
        <p:spPr>
          <a:xfrm>
            <a:off x="237950" y="2992175"/>
            <a:ext cx="36888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lphaUcPeriod" startAt="3"/>
            </a:pPr>
            <a:r>
              <a:rPr lang="en" sz="1500" b="1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/dev/nsmb0 has root permissions 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the rest have user permissions.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g1252f7aa318_0_0"/>
          <p:cNvPicPr preferRelativeResize="0"/>
          <p:nvPr/>
        </p:nvPicPr>
        <p:blipFill rotWithShape="1">
          <a:blip r:embed="rId3">
            <a:alphaModFix/>
          </a:blip>
          <a:srcRect l="134220" t="-44640" r="-134220" b="44639"/>
          <a:stretch/>
        </p:blipFill>
        <p:spPr>
          <a:xfrm>
            <a:off x="8272900" y="2678650"/>
            <a:ext cx="1622500" cy="16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252f7aa318_0_0"/>
          <p:cNvSpPr txBox="1"/>
          <p:nvPr/>
        </p:nvSpPr>
        <p:spPr>
          <a:xfrm>
            <a:off x="5494600" y="10535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Solutions</a:t>
            </a:r>
            <a:endParaRPr/>
          </a:p>
        </p:txBody>
      </p:sp>
      <p:sp>
        <p:nvSpPr>
          <p:cNvPr id="197" name="Google Shape;197;g1252f7aa318_0_0"/>
          <p:cNvSpPr txBox="1"/>
          <p:nvPr/>
        </p:nvSpPr>
        <p:spPr>
          <a:xfrm>
            <a:off x="4733750" y="3090550"/>
            <a:ext cx="391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 startAt="3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create netsmb char-dev with user permission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g1252f7aa318_0_0" title="2"/>
          <p:cNvSpPr txBox="1"/>
          <p:nvPr/>
        </p:nvSpPr>
        <p:spPr>
          <a:xfrm>
            <a:off x="4731950" y="2432950"/>
            <a:ext cx="391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 startAt="2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load netsmb into kernel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g1252f7aa318_0_0"/>
          <p:cNvSpPr/>
          <p:nvPr/>
        </p:nvSpPr>
        <p:spPr>
          <a:xfrm>
            <a:off x="3975950" y="1696975"/>
            <a:ext cx="415200" cy="24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252f7aa318_0_0"/>
          <p:cNvSpPr/>
          <p:nvPr/>
        </p:nvSpPr>
        <p:spPr>
          <a:xfrm>
            <a:off x="3975950" y="2458975"/>
            <a:ext cx="415200" cy="24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52f7aa318_0_0"/>
          <p:cNvSpPr/>
          <p:nvPr/>
        </p:nvSpPr>
        <p:spPr>
          <a:xfrm>
            <a:off x="3975950" y="3220975"/>
            <a:ext cx="415200" cy="24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g1252f7aa31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125" y="3825575"/>
            <a:ext cx="1076452" cy="10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252f7aa31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450" y="3812400"/>
            <a:ext cx="1076450" cy="1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ada2a937f_0_15"/>
          <p:cNvSpPr txBox="1">
            <a:spLocks noGrp="1"/>
          </p:cNvSpPr>
          <p:nvPr>
            <p:ph type="title"/>
          </p:nvPr>
        </p:nvSpPr>
        <p:spPr>
          <a:xfrm>
            <a:off x="517450" y="1344125"/>
            <a:ext cx="7409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200"/>
              <a:t>What are the solutions </a:t>
            </a:r>
            <a:endParaRPr sz="5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5200"/>
              <a:t>in details?</a:t>
            </a:r>
            <a:endParaRPr sz="5200"/>
          </a:p>
        </p:txBody>
      </p:sp>
      <p:pic>
        <p:nvPicPr>
          <p:cNvPr id="209" name="Google Shape;209;g11ada2a937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3475"/>
            <a:ext cx="710025" cy="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1225</Words>
  <PresentationFormat>On-screen Show (16:9)</PresentationFormat>
  <Paragraphs>137</Paragraphs>
  <Slides>44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Montserrat</vt:lpstr>
      <vt:lpstr>Roboto</vt:lpstr>
      <vt:lpstr>Lato</vt:lpstr>
      <vt:lpstr>Arial</vt:lpstr>
      <vt:lpstr>Focus</vt:lpstr>
      <vt:lpstr>Journey Of Hunting macOS Kernel</vt:lpstr>
      <vt:lpstr>About me</vt:lpstr>
      <vt:lpstr>Agenda</vt:lpstr>
      <vt:lpstr>1. SMBFS Reconnaissance </vt:lpstr>
      <vt:lpstr>How to connect to Samba Server in macOS </vt:lpstr>
      <vt:lpstr>Why SMBFS (Samba File System)?</vt:lpstr>
      <vt:lpstr>What is SMBFS? </vt:lpstr>
      <vt:lpstr>Three initial issues and solutions</vt:lpstr>
      <vt:lpstr>What are the solutions  in details?</vt:lpstr>
      <vt:lpstr>Solution #1: Loading smbfs.kext with user permission</vt:lpstr>
      <vt:lpstr>Solution #2: Loading netsmb into kernel  </vt:lpstr>
      <vt:lpstr>Solution #3: Creating netsmb char-dev device  </vt:lpstr>
      <vt:lpstr>How to interact with netsmb device?</vt:lpstr>
      <vt:lpstr>How did SMBIOC_NEGOTIATE negotiate to samba server?</vt:lpstr>
      <vt:lpstr>SMBIOC_NEGOTIATE OVERVIEW</vt:lpstr>
      <vt:lpstr>2. Fuzzing Methodology </vt:lpstr>
      <vt:lpstr>Three types of vulnerabilities that may exist in netsmb</vt:lpstr>
      <vt:lpstr>Fun Fact </vt:lpstr>
      <vt:lpstr>Why did I choose dumb Fuzzer?</vt:lpstr>
      <vt:lpstr>Three parts of my fuzzer</vt:lpstr>
      <vt:lpstr>Part 1: Modeling IOCTL commands and structures  </vt:lpstr>
      <vt:lpstr>Part 2: The context of the fuzzer   </vt:lpstr>
      <vt:lpstr>Part 3: Mutation Strategies   </vt:lpstr>
      <vt:lpstr>A day after…   </vt:lpstr>
      <vt:lpstr>Triaging the crash   </vt:lpstr>
      <vt:lpstr>3. CVE-2021-30868 Root Cause Analysis</vt:lpstr>
      <vt:lpstr>How was smb_iod_read_thread created?</vt:lpstr>
      <vt:lpstr>How did NEGOTIATE command handle an error of the connecting to samba server ? </vt:lpstr>
      <vt:lpstr>What if smb_iod_read_thread does not actually start after kernel_thread_start is called ?   </vt:lpstr>
      <vt:lpstr>XNU kernel_thread_start</vt:lpstr>
      <vt:lpstr>The root cause of the vulnerability</vt:lpstr>
      <vt:lpstr>The limitation of this bug</vt:lpstr>
      <vt:lpstr>4. CVE-2021-30868 Exploitation </vt:lpstr>
      <vt:lpstr>Operating System 101</vt:lpstr>
      <vt:lpstr>What if I create a lot of high priority threads/processes while running the PoC ?</vt:lpstr>
      <vt:lpstr>OS Scheduler Abuse </vt:lpstr>
      <vt:lpstr>OS Scheduler Abuse</vt:lpstr>
      <vt:lpstr>Reclaiming freed smbiod struct</vt:lpstr>
      <vt:lpstr>Putting those ideas together…</vt:lpstr>
      <vt:lpstr>5. Demo</vt:lpstr>
      <vt:lpstr>Demo</vt:lpstr>
      <vt:lpstr>Macbook pro 2018 15inch screenshot</vt:lpstr>
      <vt:lpstr>6. 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 </cp:lastModifiedBy>
  <dcterms:modified xsi:type="dcterms:W3CDTF">2022-04-25T13:04:50Z</dcterms:modified>
</cp:coreProperties>
</file>